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228" r:id="rId1"/>
  </p:sldMasterIdLst>
  <p:notesMasterIdLst>
    <p:notesMasterId r:id="rId8"/>
  </p:notesMasterIdLst>
  <p:sldIdLst>
    <p:sldId id="288" r:id="rId2"/>
    <p:sldId id="341" r:id="rId3"/>
    <p:sldId id="336" r:id="rId4"/>
    <p:sldId id="340" r:id="rId5"/>
    <p:sldId id="335" r:id="rId6"/>
    <p:sldId id="33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4CABB0A-BABF-4C7E-8477-12EA3CC136D8}">
          <p14:sldIdLst>
            <p14:sldId id="288"/>
            <p14:sldId id="341"/>
            <p14:sldId id="336"/>
            <p14:sldId id="340"/>
            <p14:sldId id="335"/>
            <p14:sldId id="33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75A23-8854-4BE2-BB7F-6B245A1C2E2C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87DC4-BA37-4759-8DCB-AAFC44735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93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391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022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312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7660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122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935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313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60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949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009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114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9417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11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072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103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9461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297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0842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29" r:id="rId1"/>
    <p:sldLayoutId id="2147484230" r:id="rId2"/>
    <p:sldLayoutId id="2147484231" r:id="rId3"/>
    <p:sldLayoutId id="2147484232" r:id="rId4"/>
    <p:sldLayoutId id="2147484233" r:id="rId5"/>
    <p:sldLayoutId id="2147484234" r:id="rId6"/>
    <p:sldLayoutId id="2147484235" r:id="rId7"/>
    <p:sldLayoutId id="2147484236" r:id="rId8"/>
    <p:sldLayoutId id="2147484237" r:id="rId9"/>
    <p:sldLayoutId id="2147484238" r:id="rId10"/>
    <p:sldLayoutId id="2147484239" r:id="rId11"/>
    <p:sldLayoutId id="2147484240" r:id="rId12"/>
    <p:sldLayoutId id="2147484241" r:id="rId13"/>
    <p:sldLayoutId id="2147484242" r:id="rId14"/>
    <p:sldLayoutId id="2147484243" r:id="rId15"/>
    <p:sldLayoutId id="2147484244" r:id="rId16"/>
    <p:sldLayoutId id="214748424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ngimg.com/download/17222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dgespan.org/insights/library/organizational-effectiveness/unproductive-meetings-maybe-its-your-agenda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20848&amp;picture=dollars-background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ACE9756-BEEE-4D38-94B5-AE45E7EA0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702" y="1091817"/>
            <a:ext cx="9613861" cy="310896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Algerian" panose="04020705040A02060702" pitchFamily="82" charset="0"/>
              </a:rPr>
              <a:t>	Jermyn Borough 	Council Meeting</a:t>
            </a:r>
            <a:br>
              <a:rPr lang="en-US" sz="8000" dirty="0">
                <a:solidFill>
                  <a:schemeClr val="bg1"/>
                </a:solidFill>
                <a:latin typeface="Algerian" panose="04020705040A02060702" pitchFamily="82" charset="0"/>
              </a:rPr>
            </a:br>
            <a:br>
              <a:rPr lang="en-US" sz="8000">
                <a:solidFill>
                  <a:schemeClr val="bg1"/>
                </a:solidFill>
                <a:latin typeface="Algerian" panose="04020705040A02060702" pitchFamily="82" charset="0"/>
              </a:rPr>
            </a:br>
            <a:r>
              <a:rPr lang="en-US" sz="8000">
                <a:solidFill>
                  <a:schemeClr val="bg1"/>
                </a:solidFill>
                <a:latin typeface="Algerian" panose="04020705040A02060702" pitchFamily="82" charset="0"/>
              </a:rPr>
              <a:t>12/17/20</a:t>
            </a:r>
            <a:br>
              <a:rPr lang="en-US" sz="8000" dirty="0">
                <a:solidFill>
                  <a:schemeClr val="bg1"/>
                </a:solidFill>
                <a:latin typeface="Algerian" panose="04020705040A02060702" pitchFamily="82" charset="0"/>
              </a:rPr>
            </a:br>
            <a:endParaRPr lang="en-US" sz="8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0967CD-258E-4B67-9C4A-1B34A2B06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3655842"/>
            <a:ext cx="12192000" cy="3429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DA57E4-ABA1-42BB-A6F3-A7F58E7D41BD}"/>
              </a:ext>
            </a:extLst>
          </p:cNvPr>
          <p:cNvSpPr txBox="1"/>
          <p:nvPr/>
        </p:nvSpPr>
        <p:spPr>
          <a:xfrm>
            <a:off x="0" y="7084842"/>
            <a:ext cx="121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pngimg.com/download/17222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7990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B050"/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324B2-BDF5-40AA-A38A-AF59FB9CB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1500" y="334782"/>
            <a:ext cx="8534400" cy="95712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Meeting Agenda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4B0A1A-DC8E-4113-B813-89B550A40935}"/>
              </a:ext>
            </a:extLst>
          </p:cNvPr>
          <p:cNvSpPr txBox="1"/>
          <p:nvPr/>
        </p:nvSpPr>
        <p:spPr>
          <a:xfrm>
            <a:off x="2341155" y="948690"/>
            <a:ext cx="6098344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Call to Order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Pledge of Allegiance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Roll Call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Moment of Silence for Donald Stephens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Previous Meeting Minutes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Council Seat Appointment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Resolution #21-2020 – New Council Member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Swearing in of New Council Member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Treasurer’s Report/Bills Payable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Correspondence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 Comment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Professional Reports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Committee Reports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Borough Manager Report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Delinquent Garbage Fees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Capstone Project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Annual Auditor Appointment for 2020 Annual Audit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Resolution #22-2020 – Appointing Borough Auditor for 2021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Business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Adjournment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E0C47B-86FD-46F5-A8B6-57F331DC0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108972" y="1462246"/>
            <a:ext cx="2667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53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B050"/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16EA58-C05A-4187-861D-AEF94D629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3481" y="4588084"/>
            <a:ext cx="10644326" cy="212343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EA39CFE-CA01-42EB-B84B-4BCC08CFB209}"/>
              </a:ext>
            </a:extLst>
          </p:cNvPr>
          <p:cNvSpPr/>
          <p:nvPr/>
        </p:nvSpPr>
        <p:spPr>
          <a:xfrm>
            <a:off x="2936146" y="494950"/>
            <a:ext cx="61071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Treasurer’s report</a:t>
            </a:r>
            <a:endParaRPr lang="en-US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C5F2A5-3600-4828-90CD-8C79B16E0CE7}"/>
              </a:ext>
            </a:extLst>
          </p:cNvPr>
          <p:cNvSpPr txBox="1"/>
          <p:nvPr/>
        </p:nvSpPr>
        <p:spPr>
          <a:xfrm>
            <a:off x="2464732" y="1171764"/>
            <a:ext cx="674474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December 17, 2020</a:t>
            </a:r>
          </a:p>
          <a:p>
            <a:pPr algn="ctr"/>
            <a:r>
              <a:rPr lang="en-US" sz="240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ASSETS</a:t>
            </a:r>
          </a:p>
          <a:p>
            <a:pPr algn="ctr"/>
            <a:endParaRPr lang="en-US" sz="2400" i="0" u="none" strike="noStrike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4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Capital Reserve - DPW 			13,497.05</a:t>
            </a:r>
          </a:p>
          <a:p>
            <a:pPr algn="l"/>
            <a:r>
              <a:rPr lang="en-US" sz="24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Capital Reserve - Police 			3154.28</a:t>
            </a:r>
          </a:p>
          <a:p>
            <a:pPr algn="l"/>
            <a:r>
              <a:rPr lang="en-US" sz="24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Crime Watch Fund 				755.44</a:t>
            </a:r>
          </a:p>
          <a:p>
            <a:pPr algn="l"/>
            <a:r>
              <a:rPr lang="en-US" sz="24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General Fund - Community 		181,584.93</a:t>
            </a:r>
          </a:p>
          <a:p>
            <a:pPr algn="l"/>
            <a:r>
              <a:rPr lang="en-US" sz="24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General Fund - FNB 				1,975.99</a:t>
            </a:r>
          </a:p>
          <a:p>
            <a:pPr algn="l"/>
            <a:r>
              <a:rPr lang="en-US" sz="24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Holiday Lights Fund 				543.90</a:t>
            </a:r>
            <a:endParaRPr lang="en-US" sz="2400" b="1" i="0" u="none" strike="noStrike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06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C1A1AD-0DAC-4616-ADA3-76035D06B960}"/>
              </a:ext>
            </a:extLst>
          </p:cNvPr>
          <p:cNvSpPr txBox="1"/>
          <p:nvPr/>
        </p:nvSpPr>
        <p:spPr>
          <a:xfrm>
            <a:off x="1960357" y="1597011"/>
            <a:ext cx="8069908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Investment - General Fund 						1001.39</a:t>
            </a:r>
          </a:p>
          <a:p>
            <a:pPr algn="l"/>
            <a:r>
              <a:rPr lang="en-US" sz="2400" b="1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Investment - Liquid Fuels 						33,806.66</a:t>
            </a:r>
          </a:p>
          <a:p>
            <a:pPr algn="l"/>
            <a:r>
              <a:rPr lang="en-US" sz="2400" b="1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Investment - Paving Fund 						11.91</a:t>
            </a:r>
          </a:p>
          <a:p>
            <a:pPr algn="l"/>
            <a:r>
              <a:rPr lang="en-US" sz="2400" b="1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Investment - Recycling 							5,002.59</a:t>
            </a:r>
          </a:p>
          <a:p>
            <a:pPr algn="l"/>
            <a:r>
              <a:rPr lang="en-US" sz="2400" b="1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Investment - Refuse 								2,604.51</a:t>
            </a:r>
          </a:p>
          <a:p>
            <a:pPr algn="l"/>
            <a:r>
              <a:rPr lang="en-US" sz="2400" b="1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Liquid Fuels - FNB 								28,933.69</a:t>
            </a:r>
          </a:p>
          <a:p>
            <a:pPr algn="l"/>
            <a:r>
              <a:rPr lang="en-US" sz="2400" b="1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Petty Cash 										171.42</a:t>
            </a:r>
          </a:p>
          <a:p>
            <a:pPr algn="l"/>
            <a:r>
              <a:rPr lang="en-US" sz="2400" b="1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Recreations Fund 									8803.12</a:t>
            </a:r>
          </a:p>
          <a:p>
            <a:pPr algn="l"/>
            <a:r>
              <a:rPr lang="en-US" sz="2400" b="1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Recycling - Community 							9,109.37</a:t>
            </a:r>
          </a:p>
          <a:p>
            <a:pPr algn="l"/>
            <a:r>
              <a:rPr lang="en-US" sz="2400" b="1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Refuse Checking - FNB 							36,378.64 </a:t>
            </a:r>
            <a:r>
              <a:rPr lang="en-US" sz="3200" b="1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 Checking/Savings 					327,334.89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6D912B-366E-462B-948E-D40B4DD645A7}"/>
              </a:ext>
            </a:extLst>
          </p:cNvPr>
          <p:cNvSpPr txBox="1"/>
          <p:nvPr/>
        </p:nvSpPr>
        <p:spPr>
          <a:xfrm>
            <a:off x="2567030" y="889125"/>
            <a:ext cx="68454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Treasurer’s report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0967798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B050"/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A39CFE-CA01-42EB-B84B-4BCC08CFB209}"/>
              </a:ext>
            </a:extLst>
          </p:cNvPr>
          <p:cNvSpPr/>
          <p:nvPr/>
        </p:nvSpPr>
        <p:spPr>
          <a:xfrm>
            <a:off x="2936146" y="494950"/>
            <a:ext cx="73895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TREASURER’S REPORT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5F04D0-AE0E-45AD-A523-EEBE9A62FD4E}"/>
              </a:ext>
            </a:extLst>
          </p:cNvPr>
          <p:cNvSpPr txBox="1"/>
          <p:nvPr/>
        </p:nvSpPr>
        <p:spPr>
          <a:xfrm>
            <a:off x="1426127" y="2703016"/>
            <a:ext cx="912722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4800" b="0" i="0" u="none" strike="noStrike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8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Accounts Payable 127,250.81</a:t>
            </a:r>
            <a:endParaRPr lang="en-US" sz="4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61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B050"/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03AB4F-88F3-4D8B-85A0-A7186167D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234" y="519952"/>
            <a:ext cx="9329531" cy="562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69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0</TotalTime>
  <Words>283</Words>
  <Application>Microsoft Office PowerPoint</Application>
  <PresentationFormat>Widescreen</PresentationFormat>
  <Paragraphs>47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Algerian</vt:lpstr>
      <vt:lpstr>Arial</vt:lpstr>
      <vt:lpstr>Calibri</vt:lpstr>
      <vt:lpstr>Copperplate Gothic Bold</vt:lpstr>
      <vt:lpstr>Symbol</vt:lpstr>
      <vt:lpstr>Tw Cen MT</vt:lpstr>
      <vt:lpstr>Circuit</vt:lpstr>
      <vt:lpstr> Jermyn Borough  Council Meeting  12/17/20 </vt:lpstr>
      <vt:lpstr>Meeting Agenda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Jermyn Borough Council Meeting</dc:title>
  <dc:creator>Dan Markey</dc:creator>
  <cp:lastModifiedBy> </cp:lastModifiedBy>
  <cp:revision>46</cp:revision>
  <dcterms:created xsi:type="dcterms:W3CDTF">2019-10-03T16:39:17Z</dcterms:created>
  <dcterms:modified xsi:type="dcterms:W3CDTF">2020-12-17T23:33:22Z</dcterms:modified>
</cp:coreProperties>
</file>